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0" r:id="rId5"/>
    <p:sldId id="262" r:id="rId6"/>
    <p:sldId id="261"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E8F522-BF2A-4CB8-9927-5B9F48BCC87E}">
          <p14:sldIdLst>
            <p14:sldId id="256"/>
            <p14:sldId id="259"/>
            <p14:sldId id="268"/>
            <p14:sldId id="260"/>
            <p14:sldId id="262"/>
            <p14:sldId id="261"/>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386" autoAdjust="0"/>
  </p:normalViewPr>
  <p:slideViewPr>
    <p:cSldViewPr snapToGrid="0">
      <p:cViewPr varScale="1">
        <p:scale>
          <a:sx n="100" d="100"/>
          <a:sy n="100" d="100"/>
        </p:scale>
        <p:origin x="114" y="9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13B1-2C91-416D-B481-8027613273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075D6-E210-4DCE-9349-F4D835100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4F0059-4634-4475-B2CE-B7A82B31273E}"/>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6FEA6923-8454-4B80-8352-68575BD11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A9941-D6C8-48CD-AF89-9D32AC1CA998}"/>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18360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1CBD-C51B-491D-8336-E957FF6F9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8AA6DB-03F4-4052-930A-E4D257C3CF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E35E8-E304-489C-B0C5-95F5CF212FD5}"/>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775F282F-168A-49D7-8774-17C5E5370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5BD7D-C43E-4CBD-825E-86F1F79DC3FC}"/>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351139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C7182-29FF-40C7-A678-A38AA60418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D36A2-A714-4AFA-8B6B-EC33B2ADD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FA1F2-FAFD-43ED-877E-EE1EDA9BF360}"/>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902E5F84-58E6-4B1D-BD56-A63EBEBD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E91AC-3ACC-411A-90BC-F662F03BD7F5}"/>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306515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79D6-875B-41F1-B8D5-809E39EE7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9B5A7-46C6-4950-9852-A2DFE46A7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08C5E-8627-477F-94CE-ED19DE02028B}"/>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F456369A-896D-4CCF-8417-A1ED4C2E8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E6B85-63D0-4C80-9C19-EE4D989CCC28}"/>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14205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7501-444E-4F26-B081-1DDFB3D9B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687ED-EE97-406C-8211-89B65518E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82AFAE-2891-44A1-9DA2-4019545D4C08}"/>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A393B9F1-E412-4261-A9E4-957071C02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F7344-87E4-4265-8896-3CE787464085}"/>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219273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5F89-1FC1-4073-A809-2E0DA09BC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2F6F9-EEF5-440C-A917-D1A983D18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7F37F-E5AD-4E77-AB82-DB53FBC185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AE327-FEFC-4468-9D6C-0E168C89AA73}"/>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6" name="Footer Placeholder 5">
            <a:extLst>
              <a:ext uri="{FF2B5EF4-FFF2-40B4-BE49-F238E27FC236}">
                <a16:creationId xmlns:a16="http://schemas.microsoft.com/office/drawing/2014/main" id="{DF3D9022-A618-4A19-AB22-8D85C78D9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95661-C33C-41E8-AA4B-4E0B02D24C80}"/>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188284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0FF5-81D7-47F1-971D-8DE4A8E59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A0E55-84A2-4333-B467-F174117F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D7CE4-8936-496A-84EB-3772B955F8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33F6E3-013B-4329-921D-98FC289DF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7589B-B91C-4753-84B3-70F103F98E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24DDC-256F-4610-ABF6-40EDD63BBF2F}"/>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8" name="Footer Placeholder 7">
            <a:extLst>
              <a:ext uri="{FF2B5EF4-FFF2-40B4-BE49-F238E27FC236}">
                <a16:creationId xmlns:a16="http://schemas.microsoft.com/office/drawing/2014/main" id="{CFB152C4-5531-4E18-A91F-FD177040C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15A6D-81EC-466A-A346-1C79557F7223}"/>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296534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032F-AEE7-4ABB-B418-435F036E54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CB53A-83EE-4291-91EF-CDFFFA057610}"/>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4" name="Footer Placeholder 3">
            <a:extLst>
              <a:ext uri="{FF2B5EF4-FFF2-40B4-BE49-F238E27FC236}">
                <a16:creationId xmlns:a16="http://schemas.microsoft.com/office/drawing/2014/main" id="{B2D773AD-AF82-412A-9EB7-1DB5ADE08C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DB35B3-F6E8-4606-9D0C-453E40F7B531}"/>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119589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51397-6651-422D-8015-9089B65D9296}"/>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3" name="Footer Placeholder 2">
            <a:extLst>
              <a:ext uri="{FF2B5EF4-FFF2-40B4-BE49-F238E27FC236}">
                <a16:creationId xmlns:a16="http://schemas.microsoft.com/office/drawing/2014/main" id="{A8F46D1A-AE5E-4375-A50C-2198B6FED7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CF827-F963-4A26-A2D3-5945FCBC42FE}"/>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257316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9B6F-5CE5-44C0-8972-A84A374B3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1C452-DE05-410F-88AD-1BB019CCD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25947D-CC1F-4E15-932A-04AA0A65E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B5548-2AC2-4AAC-8306-82899AA21514}"/>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6" name="Footer Placeholder 5">
            <a:extLst>
              <a:ext uri="{FF2B5EF4-FFF2-40B4-BE49-F238E27FC236}">
                <a16:creationId xmlns:a16="http://schemas.microsoft.com/office/drawing/2014/main" id="{0CE176D7-E1FE-4795-B430-2BD9AADFD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40F3C-FF5E-40B0-B0B5-9BD1313B2E55}"/>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26976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0328-965B-4514-B696-DAE2B2245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31AF6-9E3B-4553-849F-D6C667966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FFB25-0F5E-4641-AE13-E49060036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CB762-79CD-44F9-B8B7-490FD8587766}"/>
              </a:ext>
            </a:extLst>
          </p:cNvPr>
          <p:cNvSpPr>
            <a:spLocks noGrp="1"/>
          </p:cNvSpPr>
          <p:nvPr>
            <p:ph type="dt" sz="half" idx="10"/>
          </p:nvPr>
        </p:nvSpPr>
        <p:spPr/>
        <p:txBody>
          <a:bodyPr/>
          <a:lstStyle/>
          <a:p>
            <a:fld id="{B67B7CE5-0BD6-4ACF-BF52-B808B0ABA6EC}" type="datetimeFigureOut">
              <a:rPr lang="en-US" smtClean="0"/>
              <a:t>5/24/2022</a:t>
            </a:fld>
            <a:endParaRPr lang="en-US"/>
          </a:p>
        </p:txBody>
      </p:sp>
      <p:sp>
        <p:nvSpPr>
          <p:cNvPr id="6" name="Footer Placeholder 5">
            <a:extLst>
              <a:ext uri="{FF2B5EF4-FFF2-40B4-BE49-F238E27FC236}">
                <a16:creationId xmlns:a16="http://schemas.microsoft.com/office/drawing/2014/main" id="{5E0652AF-A135-4DB8-95AE-4273E04D9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D9B-EF89-43BD-BB98-A30341FE6FEA}"/>
              </a:ext>
            </a:extLst>
          </p:cNvPr>
          <p:cNvSpPr>
            <a:spLocks noGrp="1"/>
          </p:cNvSpPr>
          <p:nvPr>
            <p:ph type="sldNum" sz="quarter" idx="12"/>
          </p:nvPr>
        </p:nvSpPr>
        <p:spPr/>
        <p:txBody>
          <a:bodyPr/>
          <a:lstStyle/>
          <a:p>
            <a:fld id="{94BD3AB0-C2A0-4D05-9F36-1538D5ED9C0C}" type="slidenum">
              <a:rPr lang="en-US" smtClean="0"/>
              <a:t>‹#›</a:t>
            </a:fld>
            <a:endParaRPr lang="en-US"/>
          </a:p>
        </p:txBody>
      </p:sp>
    </p:spTree>
    <p:extLst>
      <p:ext uri="{BB962C8B-B14F-4D97-AF65-F5344CB8AC3E}">
        <p14:creationId xmlns:p14="http://schemas.microsoft.com/office/powerpoint/2010/main" val="143130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D7C0B-E252-4308-ACE5-0FB9CF1E9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64AC7-8503-41CF-A31C-E2331F5A0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228FB-9EAC-4353-B942-2450A0B13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B7CE5-0BD6-4ACF-BF52-B808B0ABA6EC}" type="datetimeFigureOut">
              <a:rPr lang="en-US" smtClean="0"/>
              <a:t>5/24/2022</a:t>
            </a:fld>
            <a:endParaRPr lang="en-US"/>
          </a:p>
        </p:txBody>
      </p:sp>
      <p:sp>
        <p:nvSpPr>
          <p:cNvPr id="5" name="Footer Placeholder 4">
            <a:extLst>
              <a:ext uri="{FF2B5EF4-FFF2-40B4-BE49-F238E27FC236}">
                <a16:creationId xmlns:a16="http://schemas.microsoft.com/office/drawing/2014/main" id="{2B8A6290-BB15-4D19-8807-35379C205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D5422-4247-4845-A4BA-E58F78533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D3AB0-C2A0-4D05-9F36-1538D5ED9C0C}" type="slidenum">
              <a:rPr lang="en-US" smtClean="0"/>
              <a:t>‹#›</a:t>
            </a:fld>
            <a:endParaRPr lang="en-US"/>
          </a:p>
        </p:txBody>
      </p:sp>
    </p:spTree>
    <p:extLst>
      <p:ext uri="{BB962C8B-B14F-4D97-AF65-F5344CB8AC3E}">
        <p14:creationId xmlns:p14="http://schemas.microsoft.com/office/powerpoint/2010/main" val="47264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8F3B3DC8-D878-4644-956B-393586CAAC61}"/>
              </a:ext>
            </a:extLst>
          </p:cNvPr>
          <p:cNvSpPr>
            <a:spLocks noGrp="1"/>
          </p:cNvSpPr>
          <p:nvPr>
            <p:ph type="ctrTitle"/>
          </p:nvPr>
        </p:nvSpPr>
        <p:spPr>
          <a:xfrm>
            <a:off x="2287484" y="733350"/>
            <a:ext cx="7637028" cy="4172598"/>
          </a:xfrm>
        </p:spPr>
        <p:txBody>
          <a:bodyPr anchor="b">
            <a:normAutofit fontScale="90000"/>
          </a:bodyPr>
          <a:lstStyle/>
          <a:p>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Welcome to the </a:t>
            </a:r>
            <a:b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b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Boulevard of the Arts </a:t>
            </a:r>
            <a:b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b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and </a:t>
            </a:r>
            <a:b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b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10</a:t>
            </a:r>
            <a:r>
              <a:rPr lang="en-US" sz="5200" spc="600" baseline="30000" dirty="0">
                <a:solidFill>
                  <a:srgbClr val="0070C0"/>
                </a:solidFill>
                <a:effectLst>
                  <a:outerShdw blurRad="38100" dist="38100" dir="2700000" algn="tl">
                    <a:srgbClr val="000000">
                      <a:alpha val="43137"/>
                    </a:srgbClr>
                  </a:outerShdw>
                </a:effectLst>
                <a:latin typeface="Gill Sans MT" panose="020B0502020104020203" pitchFamily="34" charset="0"/>
              </a:rPr>
              <a:t>th</a:t>
            </a: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 Street </a:t>
            </a:r>
            <a:b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b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Complete Streets</a:t>
            </a:r>
            <a:b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br>
            <a:r>
              <a:rPr lang="en-US" sz="5200" spc="600" dirty="0">
                <a:solidFill>
                  <a:srgbClr val="0070C0"/>
                </a:solidFill>
                <a:effectLst>
                  <a:outerShdw blurRad="38100" dist="38100" dir="2700000" algn="tl">
                    <a:srgbClr val="000000">
                      <a:alpha val="43137"/>
                    </a:srgbClr>
                  </a:outerShdw>
                </a:effectLst>
                <a:latin typeface="Gill Sans MT" panose="020B0502020104020203" pitchFamily="34" charset="0"/>
              </a:rPr>
              <a:t>Open House</a:t>
            </a:r>
          </a:p>
        </p:txBody>
      </p:sp>
      <p:sp>
        <p:nvSpPr>
          <p:cNvPr id="3" name="Subtitle 2">
            <a:extLst>
              <a:ext uri="{FF2B5EF4-FFF2-40B4-BE49-F238E27FC236}">
                <a16:creationId xmlns:a16="http://schemas.microsoft.com/office/drawing/2014/main" id="{62A46641-B7BA-4736-8555-4D87740C9765}"/>
              </a:ext>
            </a:extLst>
          </p:cNvPr>
          <p:cNvSpPr>
            <a:spLocks noGrp="1"/>
          </p:cNvSpPr>
          <p:nvPr>
            <p:ph type="subTitle" idx="1"/>
          </p:nvPr>
        </p:nvSpPr>
        <p:spPr>
          <a:xfrm>
            <a:off x="3511981" y="5292762"/>
            <a:ext cx="5188034" cy="1224199"/>
          </a:xfrm>
        </p:spPr>
        <p:txBody>
          <a:bodyPr>
            <a:normAutofit/>
          </a:bodyPr>
          <a:lstStyle/>
          <a:p>
            <a:r>
              <a:rPr lang="en-US" spc="600" dirty="0">
                <a:solidFill>
                  <a:schemeClr val="tx2"/>
                </a:solidFill>
                <a:effectLst>
                  <a:outerShdw blurRad="38100" dist="38100" dir="2700000" algn="tl">
                    <a:srgbClr val="000000">
                      <a:alpha val="43137"/>
                    </a:srgbClr>
                  </a:outerShdw>
                </a:effectLst>
              </a:rPr>
              <a:t>Please Sign-In</a:t>
            </a:r>
          </a:p>
          <a:p>
            <a:endParaRPr lang="en-US" spc="600" dirty="0">
              <a:solidFill>
                <a:schemeClr val="tx2"/>
              </a:solidFill>
              <a:effectLst>
                <a:outerShdw blurRad="38100" dist="38100" dir="2700000" algn="tl">
                  <a:srgbClr val="000000">
                    <a:alpha val="43137"/>
                  </a:srgbClr>
                </a:outerShdw>
              </a:effectLst>
            </a:endParaRPr>
          </a:p>
          <a:p>
            <a:r>
              <a:rPr lang="en-US" sz="1600" spc="600" dirty="0">
                <a:solidFill>
                  <a:schemeClr val="tx2"/>
                </a:solidFill>
                <a:effectLst>
                  <a:outerShdw blurRad="38100" dist="38100" dir="2700000" algn="tl">
                    <a:srgbClr val="000000">
                      <a:alpha val="43137"/>
                    </a:srgbClr>
                  </a:outerShdw>
                </a:effectLst>
              </a:rPr>
              <a:t>May 23, 2022</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City of Sarasota, Government | Facebook">
            <a:extLst>
              <a:ext uri="{FF2B5EF4-FFF2-40B4-BE49-F238E27FC236}">
                <a16:creationId xmlns:a16="http://schemas.microsoft.com/office/drawing/2014/main" id="{5320282C-0D9F-4C8C-BFA8-8AA0937A1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 y="5459022"/>
            <a:ext cx="1357582" cy="1357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 News: Kimley-Horn Named One of 2020 Best Places to Work for  Millenials">
            <a:extLst>
              <a:ext uri="{FF2B5EF4-FFF2-40B4-BE49-F238E27FC236}">
                <a16:creationId xmlns:a16="http://schemas.microsoft.com/office/drawing/2014/main" id="{AF6B330F-9775-4CDC-9AE7-217C71ED0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706" y="6437961"/>
            <a:ext cx="1113977" cy="27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Segment 4 - 10th Street from Lemon Avenue to Orange Avenue&#10;&#10;Right of Way width is 50-195 feet. Curb to curb width is 60-70 feet. Speed limit is 35 miles per hour. &#10;&#10;Characteristics: Roundabout, two-way cycle track, naturalized stormwater treatment opportunities. &#10;&#10;Existing Conditions figure described from left to right: verge, 5 foot sidewalk, 12 foot travel lane, 12 foot travel lane, 10 foot median, 12 foot travel lane, 12 foot travel lane, 5 foot sidewalk. &#10;&#10;Proposed condition figure, described from left to right: water treatment, 8 foot sidewalk, 7 foot bioswale, 5 foot bike lane, 3 foot buffer, 11 foot travel lane, 12 foot median, 11 foot travel lane, 3 foot buffer, 5 foot travel lane, 7 foot bioswale, 8 foot sidewalk, verge. ">
            <a:extLst>
              <a:ext uri="{FF2B5EF4-FFF2-40B4-BE49-F238E27FC236}">
                <a16:creationId xmlns:a16="http://schemas.microsoft.com/office/drawing/2014/main" id="{17E48346-1E4D-4B38-BD07-377759F4596D}"/>
              </a:ext>
            </a:extLst>
          </p:cNvPr>
          <p:cNvPicPr>
            <a:picLocks noChangeAspect="1"/>
          </p:cNvPicPr>
          <p:nvPr/>
        </p:nvPicPr>
        <p:blipFill>
          <a:blip r:embed="rId2"/>
          <a:stretch>
            <a:fillRect/>
          </a:stretch>
        </p:blipFill>
        <p:spPr>
          <a:xfrm>
            <a:off x="836394" y="0"/>
            <a:ext cx="10519212" cy="6858000"/>
          </a:xfrm>
          <a:prstGeom prst="rect">
            <a:avLst/>
          </a:prstGeom>
        </p:spPr>
      </p:pic>
    </p:spTree>
    <p:extLst>
      <p:ext uri="{BB962C8B-B14F-4D97-AF65-F5344CB8AC3E}">
        <p14:creationId xmlns:p14="http://schemas.microsoft.com/office/powerpoint/2010/main" val="50978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86FDBA-1257-4E4E-9AA3-F1C2482145FE}"/>
              </a:ext>
            </a:extLst>
          </p:cNvPr>
          <p:cNvSpPr>
            <a:spLocks noGrp="1"/>
          </p:cNvSpPr>
          <p:nvPr>
            <p:ph type="title"/>
          </p:nvPr>
        </p:nvSpPr>
        <p:spPr>
          <a:xfrm>
            <a:off x="1179073" y="68316"/>
            <a:ext cx="9833548" cy="693684"/>
          </a:xfrm>
        </p:spPr>
        <p:txBody>
          <a:bodyPr anchor="b">
            <a:normAutofit/>
          </a:bodyPr>
          <a:lstStyle/>
          <a:p>
            <a:pPr algn="ctr"/>
            <a:r>
              <a:rPr lang="en-US" sz="3600" dirty="0">
                <a:solidFill>
                  <a:schemeClr val="tx2"/>
                </a:solidFill>
                <a:latin typeface="Gill Sans MT" panose="020B0502020104020203" pitchFamily="34" charset="0"/>
              </a:rPr>
              <a:t>Traffic Data</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DFC5CA8-19C9-4D26-89E5-475C285F2B74}"/>
              </a:ext>
            </a:extLst>
          </p:cNvPr>
          <p:cNvSpPr>
            <a:spLocks noGrp="1"/>
          </p:cNvSpPr>
          <p:nvPr>
            <p:ph idx="1"/>
          </p:nvPr>
        </p:nvSpPr>
        <p:spPr>
          <a:xfrm>
            <a:off x="753873" y="1295963"/>
            <a:ext cx="4059346" cy="5101022"/>
          </a:xfrm>
        </p:spPr>
        <p:txBody>
          <a:bodyPr>
            <a:normAutofit fontScale="92500" lnSpcReduction="20000"/>
          </a:bodyPr>
          <a:lstStyle/>
          <a:p>
            <a:r>
              <a:rPr lang="en-US" sz="2000" dirty="0">
                <a:solidFill>
                  <a:schemeClr val="tx2"/>
                </a:solidFill>
                <a:latin typeface="Gill Sans MT" panose="020B0502020104020203" pitchFamily="34" charset="0"/>
              </a:rPr>
              <a:t>Traffic was analyzed for three scenarios</a:t>
            </a:r>
          </a:p>
          <a:p>
            <a:pPr lvl="1"/>
            <a:r>
              <a:rPr lang="en-US" sz="2000" dirty="0">
                <a:solidFill>
                  <a:schemeClr val="tx2"/>
                </a:solidFill>
                <a:latin typeface="Gill Sans MT" panose="020B0502020104020203" pitchFamily="34" charset="0"/>
              </a:rPr>
              <a:t>Today (2022)</a:t>
            </a:r>
          </a:p>
          <a:p>
            <a:pPr lvl="1"/>
            <a:r>
              <a:rPr lang="en-US" sz="2000" dirty="0">
                <a:solidFill>
                  <a:schemeClr val="tx2"/>
                </a:solidFill>
                <a:latin typeface="Gill Sans MT" panose="020B0502020104020203" pitchFamily="34" charset="0"/>
              </a:rPr>
              <a:t>“Near Future” (2032)</a:t>
            </a:r>
          </a:p>
          <a:p>
            <a:pPr lvl="1"/>
            <a:r>
              <a:rPr lang="en-US" sz="2000" dirty="0">
                <a:solidFill>
                  <a:schemeClr val="tx2"/>
                </a:solidFill>
                <a:latin typeface="Gill Sans MT" panose="020B0502020104020203" pitchFamily="34" charset="0"/>
              </a:rPr>
              <a:t>“Long Range Future” (2045)</a:t>
            </a:r>
          </a:p>
          <a:p>
            <a:r>
              <a:rPr lang="en-US" sz="2000" dirty="0">
                <a:solidFill>
                  <a:schemeClr val="tx2"/>
                </a:solidFill>
                <a:latin typeface="Gill Sans MT" panose="020B0502020104020203" pitchFamily="34" charset="0"/>
              </a:rPr>
              <a:t>Future conditions are based on historical growth and the regional travel demand model</a:t>
            </a:r>
          </a:p>
          <a:p>
            <a:r>
              <a:rPr lang="en-US" sz="2000" dirty="0">
                <a:solidFill>
                  <a:schemeClr val="tx2"/>
                </a:solidFill>
                <a:latin typeface="Gill Sans MT" panose="020B0502020104020203" pitchFamily="34" charset="0"/>
              </a:rPr>
              <a:t>Per FDOT Guidelines “four-lane roadways with </a:t>
            </a:r>
            <a:r>
              <a:rPr lang="en-US" sz="2000" dirty="0" err="1">
                <a:solidFill>
                  <a:schemeClr val="tx2"/>
                </a:solidFill>
                <a:latin typeface="Gill Sans MT" panose="020B0502020104020203" pitchFamily="34" charset="0"/>
              </a:rPr>
              <a:t>AADT</a:t>
            </a:r>
            <a:r>
              <a:rPr lang="en-US" sz="2000" dirty="0">
                <a:solidFill>
                  <a:schemeClr val="tx2"/>
                </a:solidFill>
                <a:latin typeface="Gill Sans MT" panose="020B0502020104020203" pitchFamily="34" charset="0"/>
              </a:rPr>
              <a:t> &lt;20,000 are good candidates for lane repurposing”</a:t>
            </a:r>
          </a:p>
          <a:p>
            <a:r>
              <a:rPr lang="en-US" sz="2000" dirty="0">
                <a:solidFill>
                  <a:schemeClr val="tx2"/>
                </a:solidFill>
                <a:latin typeface="Gill Sans MT" panose="020B0502020104020203" pitchFamily="34" charset="0"/>
              </a:rPr>
              <a:t>Conservatively, </a:t>
            </a:r>
            <a:r>
              <a:rPr lang="en-US" sz="2000" dirty="0" err="1">
                <a:solidFill>
                  <a:schemeClr val="tx2"/>
                </a:solidFill>
                <a:latin typeface="Gill Sans MT" panose="020B0502020104020203" pitchFamily="34" charset="0"/>
              </a:rPr>
              <a:t>AADT</a:t>
            </a:r>
            <a:r>
              <a:rPr lang="en-US" sz="2000" dirty="0">
                <a:solidFill>
                  <a:schemeClr val="tx2"/>
                </a:solidFill>
                <a:latin typeface="Gill Sans MT" panose="020B0502020104020203" pitchFamily="34" charset="0"/>
              </a:rPr>
              <a:t> will peak near 10,000 trips on </a:t>
            </a:r>
            <a:r>
              <a:rPr lang="en-US" sz="2000" dirty="0" err="1">
                <a:solidFill>
                  <a:schemeClr val="tx2"/>
                </a:solidFill>
                <a:latin typeface="Gill Sans MT" panose="020B0502020104020203" pitchFamily="34" charset="0"/>
              </a:rPr>
              <a:t>BoTA</a:t>
            </a:r>
            <a:r>
              <a:rPr lang="en-US" sz="2000" dirty="0">
                <a:solidFill>
                  <a:schemeClr val="tx2"/>
                </a:solidFill>
                <a:latin typeface="Gill Sans MT" panose="020B0502020104020203" pitchFamily="34" charset="0"/>
              </a:rPr>
              <a:t> and 12,000 trips on 10</a:t>
            </a:r>
            <a:r>
              <a:rPr lang="en-US" sz="2000" baseline="30000" dirty="0">
                <a:solidFill>
                  <a:schemeClr val="tx2"/>
                </a:solidFill>
                <a:latin typeface="Gill Sans MT" panose="020B0502020104020203" pitchFamily="34" charset="0"/>
              </a:rPr>
              <a:t>th</a:t>
            </a:r>
            <a:r>
              <a:rPr lang="en-US" sz="2000" dirty="0">
                <a:solidFill>
                  <a:schemeClr val="tx2"/>
                </a:solidFill>
                <a:latin typeface="Gill Sans MT" panose="020B0502020104020203" pitchFamily="34" charset="0"/>
              </a:rPr>
              <a:t> in the year 2045</a:t>
            </a:r>
          </a:p>
          <a:p>
            <a:r>
              <a:rPr lang="en-US" sz="2000" dirty="0">
                <a:solidFill>
                  <a:schemeClr val="tx2"/>
                </a:solidFill>
                <a:latin typeface="Gill Sans MT" panose="020B0502020104020203" pitchFamily="34" charset="0"/>
              </a:rPr>
              <a:t>This means that even in 20 years, 10</a:t>
            </a:r>
            <a:r>
              <a:rPr lang="en-US" sz="2000" baseline="30000" dirty="0">
                <a:solidFill>
                  <a:schemeClr val="tx2"/>
                </a:solidFill>
                <a:latin typeface="Gill Sans MT" panose="020B0502020104020203" pitchFamily="34" charset="0"/>
              </a:rPr>
              <a:t>th</a:t>
            </a:r>
            <a:r>
              <a:rPr lang="en-US" sz="2000" dirty="0">
                <a:solidFill>
                  <a:schemeClr val="tx2"/>
                </a:solidFill>
                <a:latin typeface="Gill Sans MT" panose="020B0502020104020203" pitchFamily="34" charset="0"/>
              </a:rPr>
              <a:t> Street will still have 40% unused vehicular capacity.</a:t>
            </a:r>
          </a:p>
          <a:p>
            <a:r>
              <a:rPr lang="en-US" sz="2000" dirty="0" err="1">
                <a:solidFill>
                  <a:schemeClr val="tx2"/>
                </a:solidFill>
                <a:latin typeface="Gill Sans MT" panose="020B0502020104020203" pitchFamily="34" charset="0"/>
              </a:rPr>
              <a:t>AADT</a:t>
            </a:r>
            <a:r>
              <a:rPr lang="en-US" sz="2000" dirty="0">
                <a:solidFill>
                  <a:schemeClr val="tx2"/>
                </a:solidFill>
                <a:latin typeface="Gill Sans MT" panose="020B0502020104020203" pitchFamily="34" charset="0"/>
              </a:rPr>
              <a:t> means Annual Average Daily Traffic</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Figure details projected traffic trends from 2022 to 2045. The average number of vehicles per day on 10th Street is supposed to increased gradually from 10000 in 2022 to 12000 in 2045. The average number of vehicles per day on Boulevard of the Arts will increase dramatically from 6000 in 2022 to over 8000 in 2032--by 2045 traffic further increases to 10000 vehicles per day. ">
            <a:extLst>
              <a:ext uri="{FF2B5EF4-FFF2-40B4-BE49-F238E27FC236}">
                <a16:creationId xmlns:a16="http://schemas.microsoft.com/office/drawing/2014/main" id="{9A0496FF-5DC4-4AEF-92DA-48320DB27E1C}"/>
              </a:ext>
            </a:extLst>
          </p:cNvPr>
          <p:cNvPicPr>
            <a:picLocks noChangeAspect="1"/>
          </p:cNvPicPr>
          <p:nvPr/>
        </p:nvPicPr>
        <p:blipFill>
          <a:blip r:embed="rId2"/>
          <a:stretch>
            <a:fillRect/>
          </a:stretch>
        </p:blipFill>
        <p:spPr>
          <a:xfrm>
            <a:off x="5395893" y="1295963"/>
            <a:ext cx="6509208" cy="510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16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86FDBA-1257-4E4E-9AA3-F1C2482145FE}"/>
              </a:ext>
            </a:extLst>
          </p:cNvPr>
          <p:cNvSpPr>
            <a:spLocks noGrp="1"/>
          </p:cNvSpPr>
          <p:nvPr>
            <p:ph type="title"/>
          </p:nvPr>
        </p:nvSpPr>
        <p:spPr>
          <a:xfrm>
            <a:off x="1179073" y="68316"/>
            <a:ext cx="9833548" cy="693684"/>
          </a:xfrm>
        </p:spPr>
        <p:txBody>
          <a:bodyPr anchor="b">
            <a:normAutofit/>
          </a:bodyPr>
          <a:lstStyle/>
          <a:p>
            <a:pPr algn="ctr"/>
            <a:r>
              <a:rPr lang="en-US" sz="3600" dirty="0">
                <a:solidFill>
                  <a:schemeClr val="tx2"/>
                </a:solidFill>
                <a:latin typeface="Gill Sans MT" panose="020B0502020104020203" pitchFamily="34" charset="0"/>
              </a:rPr>
              <a:t>Boulevard of the Arts Online Survey</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a16="http://schemas.microsoft.com/office/drawing/2014/main" id="{3F04AE1B-BD81-4919-AC04-B2789B7C339E}"/>
              </a:ext>
            </a:extLst>
          </p:cNvPr>
          <p:cNvSpPr>
            <a:spLocks noGrp="1"/>
          </p:cNvSpPr>
          <p:nvPr>
            <p:ph idx="1"/>
          </p:nvPr>
        </p:nvSpPr>
        <p:spPr>
          <a:xfrm>
            <a:off x="1137034" y="1549101"/>
            <a:ext cx="4958966" cy="4701091"/>
          </a:xfrm>
        </p:spPr>
        <p:txBody>
          <a:bodyPr>
            <a:normAutofit/>
          </a:bodyPr>
          <a:lstStyle/>
          <a:p>
            <a:r>
              <a:rPr lang="en-US" sz="2000" dirty="0">
                <a:latin typeface="Gill Sans MT" panose="020B0502020104020203" pitchFamily="34" charset="0"/>
              </a:rPr>
              <a:t>Online survey to efficiently gather input from the community</a:t>
            </a:r>
          </a:p>
          <a:p>
            <a:endParaRPr lang="en-US" sz="2000" dirty="0">
              <a:latin typeface="Gill Sans MT" panose="020B0502020104020203" pitchFamily="34" charset="0"/>
            </a:endParaRPr>
          </a:p>
          <a:p>
            <a:r>
              <a:rPr lang="en-US" sz="2000" dirty="0">
                <a:latin typeface="Gill Sans MT" panose="020B0502020104020203" pitchFamily="34" charset="0"/>
              </a:rPr>
              <a:t>Publicly available February 1, 2022 through February 28, 2022</a:t>
            </a:r>
          </a:p>
          <a:p>
            <a:endParaRPr lang="en-US" sz="2000" dirty="0">
              <a:latin typeface="Gill Sans MT" panose="020B0502020104020203" pitchFamily="34" charset="0"/>
            </a:endParaRPr>
          </a:p>
          <a:p>
            <a:r>
              <a:rPr lang="en-US" sz="2000" dirty="0">
                <a:latin typeface="Gill Sans MT" panose="020B0502020104020203" pitchFamily="34" charset="0"/>
              </a:rPr>
              <a:t>Advertised via City social media and communications channels and the February 22, 2022 edition of the RDA newsletter. </a:t>
            </a:r>
          </a:p>
          <a:p>
            <a:endParaRPr lang="en-US" sz="2000" dirty="0">
              <a:latin typeface="Gill Sans MT" panose="020B0502020104020203" pitchFamily="34" charset="0"/>
            </a:endParaRPr>
          </a:p>
          <a:p>
            <a:r>
              <a:rPr lang="en-US" sz="2000" dirty="0">
                <a:latin typeface="Gill Sans MT" panose="020B0502020104020203" pitchFamily="34" charset="0"/>
              </a:rPr>
              <a:t>Over the course of the four weeks, 1,084 people participated in the online survey, generating over 18,400 data points and 2,223 comments. </a:t>
            </a:r>
          </a:p>
        </p:txBody>
      </p:sp>
      <p:pic>
        <p:nvPicPr>
          <p:cNvPr id="24" name="Picture 23" descr="Project boundaries for 10th Street and Boulevard of the Arts complete streets projects are outlined in bold black. ">
            <a:extLst>
              <a:ext uri="{FF2B5EF4-FFF2-40B4-BE49-F238E27FC236}">
                <a16:creationId xmlns:a16="http://schemas.microsoft.com/office/drawing/2014/main" id="{49547622-D18F-4ED4-BF5A-8F1D24B86B1F}"/>
              </a:ext>
            </a:extLst>
          </p:cNvPr>
          <p:cNvPicPr>
            <a:picLocks noChangeAspect="1"/>
          </p:cNvPicPr>
          <p:nvPr/>
        </p:nvPicPr>
        <p:blipFill rotWithShape="1">
          <a:blip r:embed="rId2"/>
          <a:srcRect l="19982" r="12018" b="-1"/>
          <a:stretch/>
        </p:blipFill>
        <p:spPr>
          <a:xfrm>
            <a:off x="6719367" y="2716092"/>
            <a:ext cx="4788505" cy="2693559"/>
          </a:xfrm>
          <a:prstGeom prst="rect">
            <a:avLst/>
          </a:prstGeom>
        </p:spPr>
      </p:pic>
    </p:spTree>
    <p:extLst>
      <p:ext uri="{BB962C8B-B14F-4D97-AF65-F5344CB8AC3E}">
        <p14:creationId xmlns:p14="http://schemas.microsoft.com/office/powerpoint/2010/main" val="274724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86FDBA-1257-4E4E-9AA3-F1C2482145FE}"/>
              </a:ext>
            </a:extLst>
          </p:cNvPr>
          <p:cNvSpPr>
            <a:spLocks noGrp="1"/>
          </p:cNvSpPr>
          <p:nvPr>
            <p:ph type="title"/>
          </p:nvPr>
        </p:nvSpPr>
        <p:spPr>
          <a:xfrm>
            <a:off x="1179073" y="68316"/>
            <a:ext cx="9833548" cy="693684"/>
          </a:xfrm>
        </p:spPr>
        <p:txBody>
          <a:bodyPr anchor="b">
            <a:normAutofit/>
          </a:bodyPr>
          <a:lstStyle/>
          <a:p>
            <a:pPr algn="ctr"/>
            <a:r>
              <a:rPr lang="en-US" sz="3600" dirty="0">
                <a:solidFill>
                  <a:schemeClr val="tx2"/>
                </a:solidFill>
                <a:latin typeface="Gill Sans MT" panose="020B0502020104020203" pitchFamily="34" charset="0"/>
              </a:rPr>
              <a:t>Boulevard of the Arts Survey Results</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DFC5CA8-19C9-4D26-89E5-475C285F2B74}"/>
              </a:ext>
            </a:extLst>
          </p:cNvPr>
          <p:cNvSpPr>
            <a:spLocks noGrp="1"/>
          </p:cNvSpPr>
          <p:nvPr>
            <p:ph idx="1"/>
          </p:nvPr>
        </p:nvSpPr>
        <p:spPr>
          <a:xfrm>
            <a:off x="753873" y="1295963"/>
            <a:ext cx="4059346" cy="5101022"/>
          </a:xfrm>
        </p:spPr>
        <p:txBody>
          <a:bodyPr>
            <a:normAutofit/>
          </a:bodyPr>
          <a:lstStyle/>
          <a:p>
            <a:r>
              <a:rPr lang="en-US" sz="2000" dirty="0">
                <a:solidFill>
                  <a:schemeClr val="tx2"/>
                </a:solidFill>
                <a:latin typeface="Gill Sans MT" panose="020B0502020104020203" pitchFamily="34" charset="0"/>
              </a:rPr>
              <a:t>Incorporating Street Trees</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Landscaping and Green Space</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Flexible spaces for pedestrian activity</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Sidewalk Café space</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Wider Sidewalks</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Additional Parking Spaces</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Figure is a pie graph depicting responses to the question &quot;Why do you visit Boulevard of the Arts (east of Tamiami Trail)?&#10;Responses are as follows: 40% visit local business and services, 30% travel there to get to somewhere else, 14% live in Rosemary District, 8% work in the area, 6% responded other, 2% do not visit Boulevard of the Arts. ">
            <a:extLst>
              <a:ext uri="{FF2B5EF4-FFF2-40B4-BE49-F238E27FC236}">
                <a16:creationId xmlns:a16="http://schemas.microsoft.com/office/drawing/2014/main" id="{B1F7D1D3-2F2F-4057-9CFB-66B9EBF8C62D}"/>
              </a:ext>
            </a:extLst>
          </p:cNvPr>
          <p:cNvPicPr>
            <a:picLocks noChangeAspect="1"/>
          </p:cNvPicPr>
          <p:nvPr/>
        </p:nvPicPr>
        <p:blipFill>
          <a:blip r:embed="rId2"/>
          <a:stretch>
            <a:fillRect/>
          </a:stretch>
        </p:blipFill>
        <p:spPr>
          <a:xfrm>
            <a:off x="5121626" y="1295963"/>
            <a:ext cx="6565602" cy="4532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39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86FDBA-1257-4E4E-9AA3-F1C2482145FE}"/>
              </a:ext>
            </a:extLst>
          </p:cNvPr>
          <p:cNvSpPr>
            <a:spLocks noGrp="1"/>
          </p:cNvSpPr>
          <p:nvPr>
            <p:ph type="title"/>
          </p:nvPr>
        </p:nvSpPr>
        <p:spPr>
          <a:xfrm>
            <a:off x="1179073" y="68316"/>
            <a:ext cx="9833548" cy="693684"/>
          </a:xfrm>
        </p:spPr>
        <p:txBody>
          <a:bodyPr anchor="b">
            <a:normAutofit/>
          </a:bodyPr>
          <a:lstStyle/>
          <a:p>
            <a:pPr algn="ctr"/>
            <a:r>
              <a:rPr lang="en-US" sz="3600" dirty="0">
                <a:solidFill>
                  <a:schemeClr val="tx2"/>
                </a:solidFill>
                <a:latin typeface="Gill Sans MT" panose="020B0502020104020203" pitchFamily="34" charset="0"/>
              </a:rPr>
              <a:t>10</a:t>
            </a:r>
            <a:r>
              <a:rPr lang="en-US" sz="3600" baseline="30000" dirty="0">
                <a:solidFill>
                  <a:schemeClr val="tx2"/>
                </a:solidFill>
                <a:latin typeface="Gill Sans MT" panose="020B0502020104020203" pitchFamily="34" charset="0"/>
              </a:rPr>
              <a:t>th</a:t>
            </a:r>
            <a:r>
              <a:rPr lang="en-US" sz="3600" dirty="0">
                <a:solidFill>
                  <a:schemeClr val="tx2"/>
                </a:solidFill>
                <a:latin typeface="Gill Sans MT" panose="020B0502020104020203" pitchFamily="34" charset="0"/>
              </a:rPr>
              <a:t> Street Survey Results</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DFC5CA8-19C9-4D26-89E5-475C285F2B74}"/>
              </a:ext>
            </a:extLst>
          </p:cNvPr>
          <p:cNvSpPr>
            <a:spLocks noGrp="1"/>
          </p:cNvSpPr>
          <p:nvPr>
            <p:ph idx="1"/>
          </p:nvPr>
        </p:nvSpPr>
        <p:spPr>
          <a:xfrm>
            <a:off x="753873" y="1295963"/>
            <a:ext cx="4059346" cy="5101022"/>
          </a:xfrm>
        </p:spPr>
        <p:txBody>
          <a:bodyPr>
            <a:normAutofit lnSpcReduction="10000"/>
          </a:bodyPr>
          <a:lstStyle/>
          <a:p>
            <a:r>
              <a:rPr lang="en-US" sz="2000" dirty="0">
                <a:solidFill>
                  <a:schemeClr val="tx2"/>
                </a:solidFill>
                <a:latin typeface="Gill Sans MT" panose="020B0502020104020203" pitchFamily="34" charset="0"/>
              </a:rPr>
              <a:t>Incorporating Street Trees</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Landscaping and Green Space</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Balancing support for local businesses and economic development with traffic flow</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A formal gateway to The Bay</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Multimodal accommodations including protected bicycle lanes</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Pedestrian focused lighting</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Bar chart depicts responses to the question &quot;What amenities would you want to see on 10th Street?&quot;&#10;Responses reflect the following selections: 778 said trees, 703 said pedestrian-focused lighting, 491 said furniture, 294 said bicycle racks, 243 said a gateway feature, 62 chose other. ">
            <a:extLst>
              <a:ext uri="{FF2B5EF4-FFF2-40B4-BE49-F238E27FC236}">
                <a16:creationId xmlns:a16="http://schemas.microsoft.com/office/drawing/2014/main" id="{F794F3D2-EC02-4DC7-9A0F-ED958A7D2B3F}"/>
              </a:ext>
            </a:extLst>
          </p:cNvPr>
          <p:cNvPicPr>
            <a:picLocks noChangeAspect="1"/>
          </p:cNvPicPr>
          <p:nvPr/>
        </p:nvPicPr>
        <p:blipFill>
          <a:blip r:embed="rId2"/>
          <a:stretch>
            <a:fillRect/>
          </a:stretch>
        </p:blipFill>
        <p:spPr>
          <a:xfrm>
            <a:off x="4919568" y="1295963"/>
            <a:ext cx="7127677"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12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Segment 1 - Boulevard of the Arts west of Tamiami Trail&#10;Right-of-Way width 90 feet. Curb to curb width 50-60 feet. Speed limit 25 miles per hour.  Characteristics include curb management zones, landscaped center median, and future road access/parking for The Bay. &#10;&#10;Existing Conditions of the road are listed as follow, left to right: 12 foot sidewalk, 8 foot verge, 10 foot curb management zone, 12 foot travel lane, 14 foot median, 12 foot travel lane, 10 foot curb management zone, 5 foot verge, and 7 foot sidewalk. ">
            <a:extLst>
              <a:ext uri="{FF2B5EF4-FFF2-40B4-BE49-F238E27FC236}">
                <a16:creationId xmlns:a16="http://schemas.microsoft.com/office/drawing/2014/main" id="{466DE404-6254-485F-AF85-8EF342C0A5F6}"/>
              </a:ext>
            </a:extLst>
          </p:cNvPr>
          <p:cNvPicPr>
            <a:picLocks noChangeAspect="1"/>
          </p:cNvPicPr>
          <p:nvPr/>
        </p:nvPicPr>
        <p:blipFill>
          <a:blip r:embed="rId2"/>
          <a:stretch>
            <a:fillRect/>
          </a:stretch>
        </p:blipFill>
        <p:spPr>
          <a:xfrm>
            <a:off x="781439" y="0"/>
            <a:ext cx="10629122" cy="6858000"/>
          </a:xfrm>
          <a:prstGeom prst="rect">
            <a:avLst/>
          </a:prstGeom>
        </p:spPr>
      </p:pic>
      <p:sp>
        <p:nvSpPr>
          <p:cNvPr id="2" name="Title 1">
            <a:extLst>
              <a:ext uri="{FF2B5EF4-FFF2-40B4-BE49-F238E27FC236}">
                <a16:creationId xmlns:a16="http://schemas.microsoft.com/office/drawing/2014/main" id="{03B16225-3F43-0DCC-02E9-C6262A7C40C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24561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Segment 4 - 10th Street from Central Avenue to Lemon Avenue&#10;&#10;Right of Way width is 85-100 feet. Curb to curb width is 60-70 feet. Speed limit is 35 miles per hour. &#10;&#10;Characteristics: Industrial and mixed land uses, two-way cycle track, stormwater opportunities. &#10;&#10;Existing Conditions figure described from left to right: verge, 5 foot sidewalk, 12 foot travel lane, 12 foot travel lane, 10 foot median, 12 foot travel lane, 12 foot travel lane, 5 foot sidewalk. &#10;&#10;Proposed condition figure, described from left to right: verge, 8 foot sidewalk, 7 foot bioswale, 5 foot bike lane, 3 foot buffer, 11 foot travel lane, 12 foot median, 11 foot travel lane, 3 foot buffer, 5 foot travel lane, 7 foot bioswale, 8 foot sidewalk, verge. ">
            <a:extLst>
              <a:ext uri="{FF2B5EF4-FFF2-40B4-BE49-F238E27FC236}">
                <a16:creationId xmlns:a16="http://schemas.microsoft.com/office/drawing/2014/main" id="{99583F6A-0F01-4E96-B4AE-0E8E5AF827F8}"/>
              </a:ext>
            </a:extLst>
          </p:cNvPr>
          <p:cNvPicPr>
            <a:picLocks noChangeAspect="1"/>
          </p:cNvPicPr>
          <p:nvPr/>
        </p:nvPicPr>
        <p:blipFill>
          <a:blip r:embed="rId2"/>
          <a:stretch>
            <a:fillRect/>
          </a:stretch>
        </p:blipFill>
        <p:spPr>
          <a:xfrm>
            <a:off x="796636" y="0"/>
            <a:ext cx="10598727" cy="6858000"/>
          </a:xfrm>
          <a:prstGeom prst="rect">
            <a:avLst/>
          </a:prstGeom>
        </p:spPr>
      </p:pic>
    </p:spTree>
    <p:extLst>
      <p:ext uri="{BB962C8B-B14F-4D97-AF65-F5344CB8AC3E}">
        <p14:creationId xmlns:p14="http://schemas.microsoft.com/office/powerpoint/2010/main" val="34141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Segment 3 - 10th Street from Central Avenue to Tamiami Trail&#10;&#10;Right of Way width is 80-85 feet. Curb to curb width is 60-70 feet. Speed limit is 35 miles per hour. &#10;&#10;Characteristics: Dedicated left turn lanes at intersections, two-way cycle track, stormwater opportunities. &#10;&#10;Existing Conditions figure described from left to right: verge, 6 foot sidewalk, 5 foot six inches bike lane, 10 foot travel lane, 12 foot travel lane, 6 foot median, 12 foot travel lane, 10 foot travel lane, 5 foot 6 inches bike lane, 5 foot sidewalk, verge. &#10;&#10;Proposed condition figure, described from left to right: 8 foot sidewalk, 7 foot bioswale, 5 foot bike lane, 3 foot buffer, 11 foot travel lane, 12 foot median, 11 foot travel lane, 3 foot buffer, 5 foot travel lane, 7 foot bioswale, 8 foot sidewalk, verge. ">
            <a:extLst>
              <a:ext uri="{FF2B5EF4-FFF2-40B4-BE49-F238E27FC236}">
                <a16:creationId xmlns:a16="http://schemas.microsoft.com/office/drawing/2014/main" id="{B2118F4D-2157-4797-9747-AADF7BE70396}"/>
              </a:ext>
            </a:extLst>
          </p:cNvPr>
          <p:cNvPicPr>
            <a:picLocks noChangeAspect="1"/>
          </p:cNvPicPr>
          <p:nvPr/>
        </p:nvPicPr>
        <p:blipFill>
          <a:blip r:embed="rId2"/>
          <a:stretch>
            <a:fillRect/>
          </a:stretch>
        </p:blipFill>
        <p:spPr>
          <a:xfrm>
            <a:off x="806543" y="0"/>
            <a:ext cx="10578913" cy="6858000"/>
          </a:xfrm>
          <a:prstGeom prst="rect">
            <a:avLst/>
          </a:prstGeom>
        </p:spPr>
      </p:pic>
    </p:spTree>
    <p:extLst>
      <p:ext uri="{BB962C8B-B14F-4D97-AF65-F5344CB8AC3E}">
        <p14:creationId xmlns:p14="http://schemas.microsoft.com/office/powerpoint/2010/main" val="90043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Segment 4 - 10th Street from Central Avenue to Lemon Avenue&#10;&#10;Right of Way width is 85-100 feet. Curb to curb width is 60-70 feet. Speed limit is 35 miles per hour. &#10;&#10;Characteristics: Industrial and mixed land uses, two-way cycle track, stormwater opportunities. &#10;&#10;Existing Conditions figure described from left to right: verge, 5 foot sidewalk, 12 foot travel lane, 12 foot travel lane, 10 foot median, 12 foot travel lane, 12 foot travel lane, 5 foot sidewalk. &#10;&#10;Proposed condition figure, described from left to right: verge, 8 foot sidewalk, 7 foot bioswale, 5 foot bike lane, 3 foot buffer, 11 foot travel lane, 12 foot median, 11 foot travel lane, 3 foot buffer, 5 foot travel lane, 7 foot bioswale, 8 foot sidewalk, verge. ">
            <a:extLst>
              <a:ext uri="{FF2B5EF4-FFF2-40B4-BE49-F238E27FC236}">
                <a16:creationId xmlns:a16="http://schemas.microsoft.com/office/drawing/2014/main" id="{2A72364D-F140-4EE7-BEFE-0C624F95332D}"/>
              </a:ext>
            </a:extLst>
          </p:cNvPr>
          <p:cNvPicPr>
            <a:picLocks noChangeAspect="1"/>
          </p:cNvPicPr>
          <p:nvPr/>
        </p:nvPicPr>
        <p:blipFill>
          <a:blip r:embed="rId2"/>
          <a:stretch>
            <a:fillRect/>
          </a:stretch>
        </p:blipFill>
        <p:spPr>
          <a:xfrm>
            <a:off x="765928" y="0"/>
            <a:ext cx="10660144" cy="6858000"/>
          </a:xfrm>
          <a:prstGeom prst="rect">
            <a:avLst/>
          </a:prstGeom>
        </p:spPr>
      </p:pic>
    </p:spTree>
    <p:extLst>
      <p:ext uri="{BB962C8B-B14F-4D97-AF65-F5344CB8AC3E}">
        <p14:creationId xmlns:p14="http://schemas.microsoft.com/office/powerpoint/2010/main" val="20599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260</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Gill Sans MT</vt:lpstr>
      <vt:lpstr>Office Theme</vt:lpstr>
      <vt:lpstr>Welcome to the  Boulevard of the Arts  and  10th Street  Complete Streets Open House</vt:lpstr>
      <vt:lpstr>Traffic Data</vt:lpstr>
      <vt:lpstr>Boulevard of the Arts Online Survey</vt:lpstr>
      <vt:lpstr>Boulevard of the Arts Survey Results</vt:lpstr>
      <vt:lpstr>10th Street Survey Results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Boulevard of the Arts  and  10th Street  Streetscape Open House</dc:title>
  <dc:creator>DiMaria, Philip</dc:creator>
  <cp:lastModifiedBy>Marisa Knight</cp:lastModifiedBy>
  <cp:revision>25</cp:revision>
  <dcterms:created xsi:type="dcterms:W3CDTF">2022-05-19T18:13:31Z</dcterms:created>
  <dcterms:modified xsi:type="dcterms:W3CDTF">2022-05-24T19:52:19Z</dcterms:modified>
</cp:coreProperties>
</file>